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16" autoAdjust="0"/>
    <p:restoredTop sz="94660"/>
  </p:normalViewPr>
  <p:slideViewPr>
    <p:cSldViewPr snapToGrid="0">
      <p:cViewPr varScale="1">
        <p:scale>
          <a:sx n="81" d="100"/>
          <a:sy n="81" d="100"/>
        </p:scale>
        <p:origin x="95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78676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53CBD-7D20-4AFF-AFA4-993DC7972724}"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38916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617996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8896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3676088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449811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39246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47622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70697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84596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82808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53CBD-7D20-4AFF-AFA4-993DC7972724}"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68366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753CBD-7D20-4AFF-AFA4-993DC7972724}"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5989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570072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63155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B753CBD-7D20-4AFF-AFA4-993DC7972724}" type="datetimeFigureOut">
              <a:rPr lang="en-US" smtClean="0"/>
              <a:t>11/15/2019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14169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753CBD-7D20-4AFF-AFA4-993DC7972724}"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E2FDE0-C684-4288-BDA5-48DE644FB8BC}" type="slidenum">
              <a:rPr lang="en-US" smtClean="0"/>
              <a:t>‹#›</a:t>
            </a:fld>
            <a:endParaRPr lang="en-US"/>
          </a:p>
        </p:txBody>
      </p:sp>
    </p:spTree>
    <p:extLst>
      <p:ext uri="{BB962C8B-B14F-4D97-AF65-F5344CB8AC3E}">
        <p14:creationId xmlns:p14="http://schemas.microsoft.com/office/powerpoint/2010/main" val="286834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B753CBD-7D20-4AFF-AFA4-993DC7972724}" type="datetimeFigureOut">
              <a:rPr lang="en-US" smtClean="0"/>
              <a:t>11/15/2019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E2FDE0-C684-4288-BDA5-48DE644FB8BC}" type="slidenum">
              <a:rPr lang="en-US" smtClean="0"/>
              <a:t>‹#›</a:t>
            </a:fld>
            <a:endParaRPr lang="en-US"/>
          </a:p>
        </p:txBody>
      </p:sp>
    </p:spTree>
    <p:extLst>
      <p:ext uri="{BB962C8B-B14F-4D97-AF65-F5344CB8AC3E}">
        <p14:creationId xmlns:p14="http://schemas.microsoft.com/office/powerpoint/2010/main" val="136161492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pets4homes.co.uk/pet-advice/siberian-husky-colours-and-commonly-confused-breeds.html" TargetMode="External"/><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github.com/ksu-hmi/Utilizing-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DD22-C5B8-4D5A-9864-99AF8D9FAE77}"/>
              </a:ext>
            </a:extLst>
          </p:cNvPr>
          <p:cNvSpPr>
            <a:spLocks noGrp="1"/>
          </p:cNvSpPr>
          <p:nvPr>
            <p:ph type="ctrTitle"/>
          </p:nvPr>
        </p:nvSpPr>
        <p:spPr>
          <a:xfrm>
            <a:off x="2603626" y="212512"/>
            <a:ext cx="6660037" cy="1238219"/>
          </a:xfrm>
        </p:spPr>
        <p:txBody>
          <a:bodyPr/>
          <a:lstStyle/>
          <a:p>
            <a:pPr algn="ctr"/>
            <a:r>
              <a:rPr lang="en-US" sz="4000" dirty="0"/>
              <a:t>Utilizing Machine Learning for Image Recognition</a:t>
            </a:r>
          </a:p>
        </p:txBody>
      </p:sp>
      <p:sp>
        <p:nvSpPr>
          <p:cNvPr id="3" name="Subtitle 2">
            <a:extLst>
              <a:ext uri="{FF2B5EF4-FFF2-40B4-BE49-F238E27FC236}">
                <a16:creationId xmlns:a16="http://schemas.microsoft.com/office/drawing/2014/main" id="{9978FF2D-812E-4254-A663-1D97B63DDA31}"/>
              </a:ext>
            </a:extLst>
          </p:cNvPr>
          <p:cNvSpPr>
            <a:spLocks noGrp="1"/>
          </p:cNvSpPr>
          <p:nvPr>
            <p:ph type="subTitle" idx="1"/>
          </p:nvPr>
        </p:nvSpPr>
        <p:spPr>
          <a:xfrm>
            <a:off x="2493849" y="1437118"/>
            <a:ext cx="6800224" cy="822141"/>
          </a:xfrm>
        </p:spPr>
        <p:txBody>
          <a:bodyPr>
            <a:normAutofit/>
          </a:bodyPr>
          <a:lstStyle/>
          <a:p>
            <a:pPr algn="ctr"/>
            <a:r>
              <a:rPr lang="en-US" sz="2800" dirty="0"/>
              <a:t>Team Member:  Andrea Fekete</a:t>
            </a:r>
          </a:p>
        </p:txBody>
      </p:sp>
      <p:pic>
        <p:nvPicPr>
          <p:cNvPr id="8" name="Picture 7" descr="A screenshot of a cell phone&#10;&#10;Description automatically generated">
            <a:extLst>
              <a:ext uri="{FF2B5EF4-FFF2-40B4-BE49-F238E27FC236}">
                <a16:creationId xmlns:a16="http://schemas.microsoft.com/office/drawing/2014/main" id="{ED871C0A-9C8D-45E8-89F2-CC2B5DC48487}"/>
              </a:ext>
            </a:extLst>
          </p:cNvPr>
          <p:cNvPicPr>
            <a:picLocks noChangeAspect="1"/>
          </p:cNvPicPr>
          <p:nvPr/>
        </p:nvPicPr>
        <p:blipFill rotWithShape="1">
          <a:blip r:embed="rId4">
            <a:extLst>
              <a:ext uri="{28A0092B-C50C-407E-A947-70E740481C1C}">
                <a14:useLocalDpi xmlns:a14="http://schemas.microsoft.com/office/drawing/2010/main" val="0"/>
              </a:ext>
            </a:extLst>
          </a:blip>
          <a:srcRect l="23351" t="30928" r="3273" b="11546"/>
          <a:stretch/>
        </p:blipFill>
        <p:spPr>
          <a:xfrm>
            <a:off x="6810374" y="3278987"/>
            <a:ext cx="4608468" cy="203229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FE1ACB8-7C5A-4588-9983-667D46AE61F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388049" y="303999"/>
            <a:ext cx="2030793" cy="4103032"/>
          </a:xfrm>
          <a:prstGeom prst="rect">
            <a:avLst/>
          </a:prstGeom>
        </p:spPr>
      </p:pic>
      <p:sp>
        <p:nvSpPr>
          <p:cNvPr id="9" name="TextBox 8">
            <a:extLst>
              <a:ext uri="{FF2B5EF4-FFF2-40B4-BE49-F238E27FC236}">
                <a16:creationId xmlns:a16="http://schemas.microsoft.com/office/drawing/2014/main" id="{FE396541-E489-403F-B52C-531AFE99F0C8}"/>
              </a:ext>
            </a:extLst>
          </p:cNvPr>
          <p:cNvSpPr txBox="1"/>
          <p:nvPr/>
        </p:nvSpPr>
        <p:spPr>
          <a:xfrm>
            <a:off x="316729" y="2118657"/>
            <a:ext cx="8977344" cy="954107"/>
          </a:xfrm>
          <a:prstGeom prst="rect">
            <a:avLst/>
          </a:prstGeom>
          <a:noFill/>
        </p:spPr>
        <p:txBody>
          <a:bodyPr wrap="square" rtlCol="0">
            <a:spAutoFit/>
          </a:bodyPr>
          <a:lstStyle/>
          <a:p>
            <a:r>
              <a:rPr lang="en-US" sz="1400" dirty="0"/>
              <a:t>The goal of this project is to show one way Machine Learning can benefit healthcare. The proposed project will modify publicly available Python code from the MD.ai website (MD.ai, n.d.). This code will run in Google’s </a:t>
            </a:r>
            <a:r>
              <a:rPr lang="en-US" sz="1400" dirty="0" err="1"/>
              <a:t>CoLab</a:t>
            </a:r>
            <a:r>
              <a:rPr lang="en-US" sz="1400" dirty="0"/>
              <a:t> using the TensorFlow Application Programming Interface . The intent of the project is to test the AI with an image that it is not really trained for and observe the results.</a:t>
            </a:r>
          </a:p>
        </p:txBody>
      </p:sp>
      <p:sp>
        <p:nvSpPr>
          <p:cNvPr id="10" name="TextBox 9">
            <a:extLst>
              <a:ext uri="{FF2B5EF4-FFF2-40B4-BE49-F238E27FC236}">
                <a16:creationId xmlns:a16="http://schemas.microsoft.com/office/drawing/2014/main" id="{0445E36D-64B0-4D4C-97EF-8AF25A9E4168}"/>
              </a:ext>
            </a:extLst>
          </p:cNvPr>
          <p:cNvSpPr txBox="1"/>
          <p:nvPr/>
        </p:nvSpPr>
        <p:spPr>
          <a:xfrm>
            <a:off x="316729" y="3130926"/>
            <a:ext cx="6554825" cy="2385268"/>
          </a:xfrm>
          <a:prstGeom prst="rect">
            <a:avLst/>
          </a:prstGeom>
          <a:noFill/>
        </p:spPr>
        <p:txBody>
          <a:bodyPr wrap="square" rtlCol="0">
            <a:spAutoFit/>
          </a:bodyPr>
          <a:lstStyle/>
          <a:p>
            <a:r>
              <a:rPr lang="en-US" sz="1400" dirty="0"/>
              <a:t>The code to the right displays two images from the test dataset and prints out the prediction and estimated accuracy of those predictions. Proper function of the network assumes either a chest x-ray or an abdominal x-ray as input. What would happen if we provide an image of a husky to the network? Will it show a low or a high prediction probability?</a:t>
            </a:r>
          </a:p>
          <a:p>
            <a:endParaRPr lang="en-US" sz="1000" dirty="0"/>
          </a:p>
          <a:p>
            <a:r>
              <a:rPr lang="en-US" sz="1600" dirty="0"/>
              <a:t>H</a:t>
            </a:r>
            <a:r>
              <a:rPr lang="en-US" sz="1600" baseline="-25000" dirty="0"/>
              <a:t>0</a:t>
            </a:r>
            <a:r>
              <a:rPr lang="en-US" sz="1600" dirty="0"/>
              <a:t>: </a:t>
            </a:r>
            <a:r>
              <a:rPr lang="en-US" sz="1400" dirty="0"/>
              <a:t>Providing a test image of a husky as input for the AI will not result in erroneous prediction and will show low probability score.</a:t>
            </a:r>
          </a:p>
          <a:p>
            <a:endParaRPr lang="en-US" sz="1050" dirty="0"/>
          </a:p>
          <a:p>
            <a:r>
              <a:rPr lang="en-US" sz="1400" dirty="0"/>
              <a:t>H</a:t>
            </a:r>
            <a:r>
              <a:rPr lang="en-US" sz="1400" baseline="-25000" dirty="0"/>
              <a:t>a</a:t>
            </a:r>
            <a:r>
              <a:rPr lang="en-US" sz="1400" dirty="0"/>
              <a:t>: Providing a test image of a husky as input for the AI will result </a:t>
            </a:r>
            <a:r>
              <a:rPr lang="en-US" sz="1400"/>
              <a:t>in erroneous </a:t>
            </a:r>
            <a:r>
              <a:rPr lang="en-US" sz="1400" dirty="0"/>
              <a:t>prediction and will show high probability score.</a:t>
            </a:r>
          </a:p>
        </p:txBody>
      </p:sp>
      <p:pic>
        <p:nvPicPr>
          <p:cNvPr id="12" name="Picture 11" descr="A close up of a dog&#10;&#10;Description automatically generated">
            <a:extLst>
              <a:ext uri="{FF2B5EF4-FFF2-40B4-BE49-F238E27FC236}">
                <a16:creationId xmlns:a16="http://schemas.microsoft.com/office/drawing/2014/main" id="{A4356D9F-92A8-4759-9A36-84F8B70DB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2784" y="4752268"/>
            <a:ext cx="1875934" cy="1920929"/>
          </a:xfrm>
          <a:prstGeom prst="rect">
            <a:avLst/>
          </a:prstGeom>
        </p:spPr>
      </p:pic>
      <p:sp>
        <p:nvSpPr>
          <p:cNvPr id="13" name="TextBox 12">
            <a:extLst>
              <a:ext uri="{FF2B5EF4-FFF2-40B4-BE49-F238E27FC236}">
                <a16:creationId xmlns:a16="http://schemas.microsoft.com/office/drawing/2014/main" id="{05B57F48-BEEF-4BCD-8BDF-9ABA543CFB92}"/>
              </a:ext>
            </a:extLst>
          </p:cNvPr>
          <p:cNvSpPr txBox="1"/>
          <p:nvPr/>
        </p:nvSpPr>
        <p:spPr>
          <a:xfrm>
            <a:off x="9898718" y="5531962"/>
            <a:ext cx="2293282" cy="523220"/>
          </a:xfrm>
          <a:prstGeom prst="rect">
            <a:avLst/>
          </a:prstGeom>
          <a:noFill/>
        </p:spPr>
        <p:txBody>
          <a:bodyPr wrap="square" rtlCol="0">
            <a:spAutoFit/>
          </a:bodyPr>
          <a:lstStyle/>
          <a:p>
            <a:r>
              <a:rPr lang="en-US" sz="1400" dirty="0"/>
              <a:t>Prediction:  ?</a:t>
            </a:r>
          </a:p>
          <a:p>
            <a:r>
              <a:rPr lang="en-US" sz="1400" dirty="0"/>
              <a:t>Probability: ?</a:t>
            </a:r>
          </a:p>
        </p:txBody>
      </p:sp>
      <p:pic>
        <p:nvPicPr>
          <p:cNvPr id="14" name="ScreenCapture_2019-11-11 16.29.40">
            <a:hlinkClick r:id="" action="ppaction://media"/>
            <a:extLst>
              <a:ext uri="{FF2B5EF4-FFF2-40B4-BE49-F238E27FC236}">
                <a16:creationId xmlns:a16="http://schemas.microsoft.com/office/drawing/2014/main" id="{B0B86A92-B520-4104-8429-8EC88B891AA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2829" y="237226"/>
            <a:ext cx="2101020" cy="1823269"/>
          </a:xfrm>
          <a:prstGeom prst="rect">
            <a:avLst/>
          </a:prstGeom>
        </p:spPr>
      </p:pic>
      <p:sp>
        <p:nvSpPr>
          <p:cNvPr id="11" name="TextBox 10">
            <a:extLst>
              <a:ext uri="{FF2B5EF4-FFF2-40B4-BE49-F238E27FC236}">
                <a16:creationId xmlns:a16="http://schemas.microsoft.com/office/drawing/2014/main" id="{B155D930-5828-435A-88DA-36869AFAD46D}"/>
              </a:ext>
            </a:extLst>
          </p:cNvPr>
          <p:cNvSpPr txBox="1"/>
          <p:nvPr/>
        </p:nvSpPr>
        <p:spPr>
          <a:xfrm>
            <a:off x="316729" y="5578643"/>
            <a:ext cx="7157820" cy="1200329"/>
          </a:xfrm>
          <a:prstGeom prst="rect">
            <a:avLst/>
          </a:prstGeom>
          <a:noFill/>
        </p:spPr>
        <p:txBody>
          <a:bodyPr wrap="square" rtlCol="0">
            <a:spAutoFit/>
          </a:bodyPr>
          <a:lstStyle/>
          <a:p>
            <a:r>
              <a:rPr lang="en-US" sz="1200" dirty="0"/>
              <a:t>Reference:  MD.ai, n.d.</a:t>
            </a:r>
          </a:p>
          <a:p>
            <a:r>
              <a:rPr lang="en-US" sz="1200" dirty="0"/>
              <a:t>Image sources: MD.ai, n.d.; </a:t>
            </a:r>
            <a:r>
              <a:rPr lang="en-US" sz="1200" dirty="0">
                <a:hlinkClick r:id="rId8"/>
              </a:rPr>
              <a:t>https://www.pets4homes.co.uk/pet-advice/siberian-husky-colours-and-commonly-confused-breeds.html</a:t>
            </a:r>
            <a:endParaRPr lang="en-US" sz="1200" dirty="0"/>
          </a:p>
          <a:p>
            <a:endParaRPr lang="en-US" sz="1200" dirty="0"/>
          </a:p>
          <a:p>
            <a:r>
              <a:rPr lang="en-US" sz="1200" dirty="0"/>
              <a:t>Code repository: </a:t>
            </a:r>
            <a:r>
              <a:rPr lang="en-US" sz="1200" dirty="0">
                <a:hlinkClick r:id="rId9"/>
              </a:rPr>
              <a:t>https://github.com/ksu-hmi/Utilizing-Machine-Learning</a:t>
            </a:r>
            <a:endParaRPr lang="en-US" sz="1200" dirty="0"/>
          </a:p>
          <a:p>
            <a:endParaRPr lang="en-US" sz="1200" dirty="0"/>
          </a:p>
        </p:txBody>
      </p:sp>
    </p:spTree>
    <p:extLst>
      <p:ext uri="{BB962C8B-B14F-4D97-AF65-F5344CB8AC3E}">
        <p14:creationId xmlns:p14="http://schemas.microsoft.com/office/powerpoint/2010/main" val="15190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60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393</TotalTime>
  <Words>264</Words>
  <Application>Microsoft Office PowerPoint</Application>
  <PresentationFormat>Widescreen</PresentationFormat>
  <Paragraphs>14</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Century Gothic</vt:lpstr>
      <vt:lpstr>Wingdings 3</vt:lpstr>
      <vt:lpstr>Ion</vt:lpstr>
      <vt:lpstr>Utilizing Machine Learning for Image Recognition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the Medical Field</dc:title>
  <dc:creator>Andrea Fekete</dc:creator>
  <cp:lastModifiedBy>Andrea Fekete</cp:lastModifiedBy>
  <cp:revision>19</cp:revision>
  <cp:lastPrinted>2019-11-15T14:50:06Z</cp:lastPrinted>
  <dcterms:created xsi:type="dcterms:W3CDTF">2019-11-11T21:32:18Z</dcterms:created>
  <dcterms:modified xsi:type="dcterms:W3CDTF">2019-11-15T17:40:39Z</dcterms:modified>
</cp:coreProperties>
</file>